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3" r:id="rId3"/>
    <p:sldId id="289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1" r:id="rId17"/>
    <p:sldId id="264" r:id="rId18"/>
    <p:sldId id="265" r:id="rId19"/>
    <p:sldId id="27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-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03.01.16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03.01.16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combination (based on best 3D error with free height):[[141 143]],error: 7.1230</a:t>
            </a:r>
          </a:p>
          <a:p>
            <a:r>
              <a:rPr lang="en-US" dirty="0" smtClean="0"/>
              <a:t>Fixed height [mm]: [2404.9351 , 1936.1593 , 1650.0000], error 2D: 45.96 3D: 45.96</a:t>
            </a:r>
          </a:p>
          <a:p>
            <a:r>
              <a:rPr lang="en-US" dirty="0" smtClean="0"/>
              <a:t>Free height [mm]:  [2401.6546 , 1971.9319 , 1632.8326], error 2D: 26.00 3D: 31.16</a:t>
            </a:r>
          </a:p>
          <a:p>
            <a:r>
              <a:rPr lang="en-US" dirty="0" smtClean="0"/>
              <a:t>Real position [mm]:[2375.6553 , 1971.5825 , 1650.0000]</a:t>
            </a:r>
          </a:p>
          <a:p>
            <a:r>
              <a:rPr lang="en-US" dirty="0" smtClean="0"/>
              <a:t>Error reference points [</a:t>
            </a:r>
            <a:r>
              <a:rPr lang="en-US" dirty="0" err="1" smtClean="0"/>
              <a:t>px</a:t>
            </a:r>
            <a:r>
              <a:rPr lang="en-US" dirty="0" smtClean="0"/>
              <a:t>]: [[  22.4882    1.3184  645.2068]]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2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48400" y="304401"/>
            <a:ext cx="7090800" cy="1617761"/>
          </a:xfrm>
        </p:spPr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2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6" Type="http://schemas.openxmlformats.org/officeDocument/2006/relationships/image" Target="../media/image21.png"/><Relationship Id="rId7" Type="http://schemas.microsoft.com/office/2007/relationships/hdphoto" Target="../media/hdphoto8.wdp"/><Relationship Id="rId8" Type="http://schemas.openxmlformats.org/officeDocument/2006/relationships/image" Target="../media/image22.png"/><Relationship Id="rId9" Type="http://schemas.microsoft.com/office/2007/relationships/hdphoto" Target="../media/hdphoto9.wdp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magazine-19524962" TargetMode="External"/><Relationship Id="rId4" Type="http://schemas.openxmlformats.org/officeDocument/2006/relationships/hyperlink" Target="https://www.youtube.com/watch?v=TeFRkAYb1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ilblazercoaching.com/2156/blind-batma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153399" cy="1362075"/>
          </a:xfrm>
        </p:spPr>
        <p:txBody>
          <a:bodyPr>
            <a:noAutofit/>
          </a:bodyPr>
          <a:lstStyle/>
          <a:p>
            <a:pPr algn="r"/>
            <a:r>
              <a:rPr lang="de-DE" sz="2600" dirty="0"/>
              <a:t>EXPERIMENTAL SETUP OF </a:t>
            </a:r>
            <a:r>
              <a:rPr lang="de-DE" sz="2600" dirty="0" smtClean="0"/>
              <a:t>SOUND EMITTING </a:t>
            </a:r>
            <a:r>
              <a:rPr lang="de-DE" sz="2600" dirty="0"/>
              <a:t>AND PROCESSING ROBOT FOR ACOUSTIC- BASED SLAM APPLICATIONS </a:t>
            </a:r>
            <a:endParaRPr lang="de-DE" sz="2600" dirty="0">
              <a:effectLst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err="1" smtClean="0">
                <a:solidFill>
                  <a:schemeClr val="tx1"/>
                </a:solidFill>
              </a:rPr>
              <a:t>Midterm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Presentation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Semester Project LCAV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EPFL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29.10.2015</a:t>
            </a: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ln w="38100" cmpd="sng">
            <a:headEnd type="none" w="sm" len="sm"/>
            <a:tailEnd type="none" w="sm" len="sm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36" name="Gerade Verbindung mit Pfeil 35"/>
          <p:cNvCxnSpPr>
            <a:endCxn id="23" idx="2"/>
          </p:cNvCxnSpPr>
          <p:nvPr/>
        </p:nvCxnSpPr>
        <p:spPr bwMode="auto">
          <a:xfrm>
            <a:off x="2667000" y="2514600"/>
            <a:ext cx="2590800" cy="6477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chemeClr val="accent2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accent2">
              <a:alpha val="26000"/>
            </a:schemeClr>
          </a:solidFill>
          <a:ln w="38100" cap="sq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rgbClr val="868686">
              <a:alpha val="26000"/>
            </a:srgbClr>
          </a:solidFill>
          <a:ln w="38100" cap="sq" cmpd="sng" algn="ctr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868686"/>
              </a:solidFill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7083425" cy="1600200"/>
          </a:xfrm>
        </p:spPr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868686"/>
                </a:solidFill>
              </a:rPr>
              <a:t>Visual </a:t>
            </a:r>
            <a:r>
              <a:rPr lang="de-DE" sz="2000" b="1" dirty="0" err="1">
                <a:solidFill>
                  <a:srgbClr val="868686"/>
                </a:solidFill>
              </a:rPr>
              <a:t>localization</a:t>
            </a:r>
            <a:endParaRPr lang="de-DE" sz="2000" b="1" dirty="0">
              <a:solidFill>
                <a:srgbClr val="868686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868686"/>
                </a:solidFill>
              </a:rPr>
              <a:t>ground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truth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868686"/>
                </a:solidFill>
              </a:rPr>
              <a:t>Odometry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p</a:t>
            </a:r>
            <a:r>
              <a:rPr lang="de-DE" sz="2000" dirty="0" err="1" smtClean="0">
                <a:solidFill>
                  <a:srgbClr val="868686"/>
                </a:solidFill>
              </a:rPr>
              <a:t>osition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guess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868686"/>
                </a:solidFill>
              </a:rPr>
              <a:t>Sound </a:t>
            </a:r>
            <a:r>
              <a:rPr lang="de-DE" sz="2000" b="1" dirty="0" err="1" smtClean="0">
                <a:solidFill>
                  <a:srgbClr val="868686"/>
                </a:solidFill>
              </a:rPr>
              <a:t>processing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n</a:t>
            </a:r>
            <a:r>
              <a:rPr lang="de-DE" sz="2000" dirty="0" err="1" smtClean="0">
                <a:solidFill>
                  <a:srgbClr val="868686"/>
                </a:solidFill>
              </a:rPr>
              <a:t>ew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algorithm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 50" descr="Screen Shot 2015-10-29 at 1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1333500" cy="261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PHYSICAL SETUP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Bild 3" descr="2015-10-22 17.16.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43696" r="31917"/>
          <a:stretch/>
        </p:blipFill>
        <p:spPr>
          <a:xfrm rot="10800000">
            <a:off x="2971800" y="4724400"/>
            <a:ext cx="2438400" cy="1323100"/>
          </a:xfrm>
          <a:prstGeom prst="rect">
            <a:avLst/>
          </a:prstGeom>
        </p:spPr>
      </p:pic>
      <p:pic>
        <p:nvPicPr>
          <p:cNvPr id="3" name="Bild 2" descr="2015-10-29 13.15.10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9" b="12480"/>
          <a:stretch/>
        </p:blipFill>
        <p:spPr>
          <a:xfrm rot="16200000">
            <a:off x="7061282" y="2153560"/>
            <a:ext cx="1635539" cy="11384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" b="100000" l="0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981200"/>
            <a:ext cx="2160494" cy="18364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905000"/>
            <a:ext cx="838200" cy="838200"/>
          </a:xfrm>
          <a:prstGeom prst="rect">
            <a:avLst/>
          </a:prstGeom>
        </p:spPr>
      </p:pic>
      <p:cxnSp>
        <p:nvCxnSpPr>
          <p:cNvPr id="13" name="Gerade Verbindung 12"/>
          <p:cNvCxnSpPr/>
          <p:nvPr/>
        </p:nvCxnSpPr>
        <p:spPr bwMode="auto">
          <a:xfrm>
            <a:off x="5334000" y="2667000"/>
            <a:ext cx="685800" cy="2514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>
            <a:endCxn id="8" idx="1"/>
          </p:cNvCxnSpPr>
          <p:nvPr/>
        </p:nvCxnSpPr>
        <p:spPr bwMode="auto">
          <a:xfrm flipV="1">
            <a:off x="3276600" y="2324100"/>
            <a:ext cx="1524000" cy="7239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3962400" y="3352800"/>
            <a:ext cx="2286000" cy="18288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V="1">
            <a:off x="4572000" y="3276600"/>
            <a:ext cx="1981200" cy="1981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25"/>
          <p:cNvCxnSpPr/>
          <p:nvPr/>
        </p:nvCxnSpPr>
        <p:spPr bwMode="auto">
          <a:xfrm flipH="1" flipV="1">
            <a:off x="5562600" y="2286000"/>
            <a:ext cx="1828800" cy="457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/>
          <p:nvPr/>
        </p:nvCxnSpPr>
        <p:spPr bwMode="auto">
          <a:xfrm>
            <a:off x="2590800" y="3657600"/>
            <a:ext cx="685800" cy="1600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38"/>
          <p:cNvCxnSpPr>
            <a:endCxn id="8" idx="3"/>
          </p:cNvCxnSpPr>
          <p:nvPr/>
        </p:nvCxnSpPr>
        <p:spPr bwMode="auto">
          <a:xfrm flipH="1" flipV="1">
            <a:off x="5638800" y="2324100"/>
            <a:ext cx="1752600" cy="6477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/>
          <p:nvPr/>
        </p:nvCxnSpPr>
        <p:spPr bwMode="auto">
          <a:xfrm flipH="1" flipV="1">
            <a:off x="5638800" y="2286000"/>
            <a:ext cx="1752600" cy="228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/>
          <p:nvPr/>
        </p:nvCxnSpPr>
        <p:spPr bwMode="auto">
          <a:xfrm flipH="1" flipV="1">
            <a:off x="5562600" y="2286000"/>
            <a:ext cx="1828800" cy="76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Gerade Verbindung 52"/>
          <p:cNvCxnSpPr/>
          <p:nvPr/>
        </p:nvCxnSpPr>
        <p:spPr bwMode="auto">
          <a:xfrm flipV="1">
            <a:off x="5181600" y="5029200"/>
            <a:ext cx="914400" cy="1524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8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Physical</a:t>
            </a:r>
            <a:r>
              <a:rPr lang="de-DE" b="1" dirty="0" smtClean="0">
                <a:solidFill>
                  <a:srgbClr val="868686"/>
                </a:solidFill>
              </a:rPr>
              <a:t> </a:t>
            </a:r>
            <a:r>
              <a:rPr lang="de-DE" b="1" dirty="0" err="1" smtClean="0">
                <a:solidFill>
                  <a:srgbClr val="868686"/>
                </a:solidFill>
              </a:rPr>
              <a:t>setup</a:t>
            </a:r>
            <a:endParaRPr lang="de-DE" b="1" dirty="0" smtClean="0">
              <a:solidFill>
                <a:srgbClr val="868686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Visual </a:t>
            </a:r>
            <a:r>
              <a:rPr lang="de-DE" sz="2000" b="1" dirty="0" err="1" smtClean="0"/>
              <a:t>localization</a:t>
            </a:r>
            <a:endParaRPr lang="de-DE" sz="2000" b="1" dirty="0" smtClean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Odometry</a:t>
            </a:r>
            <a:endParaRPr lang="de-DE" sz="2000" b="1" dirty="0" smtClean="0"/>
          </a:p>
          <a:p>
            <a:pPr algn="ctr"/>
            <a:r>
              <a:rPr lang="de-DE" sz="2000" dirty="0" err="1"/>
              <a:t>p</a:t>
            </a:r>
            <a:r>
              <a:rPr lang="de-DE" sz="2000" dirty="0" err="1" smtClean="0"/>
              <a:t>osition</a:t>
            </a:r>
            <a:r>
              <a:rPr lang="de-DE" sz="2000" dirty="0" smtClean="0"/>
              <a:t> </a:t>
            </a:r>
            <a:r>
              <a:rPr lang="de-DE" sz="2000" dirty="0" err="1" smtClean="0"/>
              <a:t>guess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>
                <a:solidFill>
                  <a:srgbClr val="868686"/>
                </a:solidFill>
              </a:rPr>
              <a:t>IMPLEMENTATION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Bild 10" descr="ImageProcessing - New Pag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77943" cy="1876425"/>
          </a:xfrm>
          <a:prstGeom prst="rect">
            <a:avLst/>
          </a:prstGeom>
        </p:spPr>
      </p:pic>
      <p:pic>
        <p:nvPicPr>
          <p:cNvPr id="13" name="Bild 12" descr="Screen Shot 2015-10-27 at 00.1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1"/>
            <a:ext cx="1570691" cy="2017199"/>
          </a:xfrm>
          <a:prstGeom prst="rect">
            <a:avLst/>
          </a:prstGeom>
        </p:spPr>
      </p:pic>
      <p:pic>
        <p:nvPicPr>
          <p:cNvPr id="7" name="Bild 6" descr="_img13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12578" r="2554" b="8374"/>
          <a:stretch/>
        </p:blipFill>
        <p:spPr>
          <a:xfrm>
            <a:off x="2667000" y="3975653"/>
            <a:ext cx="3136349" cy="1998870"/>
          </a:xfrm>
          <a:prstGeom prst="rect">
            <a:avLst/>
          </a:prstGeom>
        </p:spPr>
      </p:pic>
      <p:pic>
        <p:nvPicPr>
          <p:cNvPr id="8" name="Bild 7" descr="_img1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12648" r="2965" b="7861"/>
          <a:stretch/>
        </p:blipFill>
        <p:spPr>
          <a:xfrm>
            <a:off x="5638800" y="3975652"/>
            <a:ext cx="3059043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LOCALIZATION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Inhaltsplatzhalter 6" descr="0_image1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668221" y="3657600"/>
            <a:ext cx="2170979" cy="114934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7" descr="0_image1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638"/>
          <a:stretch/>
        </p:blipFill>
        <p:spPr>
          <a:xfrm>
            <a:off x="7315200" y="4876800"/>
            <a:ext cx="1524000" cy="1219201"/>
          </a:xfrm>
          <a:prstGeom prst="rect">
            <a:avLst/>
          </a:prstGeom>
        </p:spPr>
      </p:pic>
      <p:pic>
        <p:nvPicPr>
          <p:cNvPr id="10" name="Bild 9" descr="0_image1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5167"/>
          <a:stretch/>
        </p:blipFill>
        <p:spPr>
          <a:xfrm>
            <a:off x="5715000" y="4876800"/>
            <a:ext cx="1546086" cy="1219201"/>
          </a:xfrm>
          <a:prstGeom prst="rect">
            <a:avLst/>
          </a:prstGeom>
        </p:spPr>
      </p:pic>
      <p:pic>
        <p:nvPicPr>
          <p:cNvPr id="11" name="Bild 10" descr="_summary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0720" r="17098" b="10253"/>
          <a:stretch/>
        </p:blipFill>
        <p:spPr>
          <a:xfrm>
            <a:off x="6685849" y="1600200"/>
            <a:ext cx="2153351" cy="2011349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 bwMode="auto">
          <a:xfrm flipV="1">
            <a:off x="7129151" y="4648200"/>
            <a:ext cx="1252849" cy="2971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7010400" y="4267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FF"/>
                </a:solidFill>
              </a:rPr>
              <a:t>2.3 m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16" name="Inhaltsplatzhalter 8"/>
          <p:cNvSpPr txBox="1">
            <a:spLocks/>
          </p:cNvSpPr>
          <p:nvPr/>
        </p:nvSpPr>
        <p:spPr bwMode="auto">
          <a:xfrm>
            <a:off x="533400" y="1541230"/>
            <a:ext cx="5943600" cy="20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0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dirty="0" err="1" smtClean="0"/>
              <a:t>Good</a:t>
            </a:r>
            <a:r>
              <a:rPr lang="de-DE" sz="2000" dirty="0" smtClean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2D (&lt;3 cm)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r>
              <a:rPr lang="de-DE" sz="2000" dirty="0" smtClean="0"/>
              <a:t> (&lt;2 cm)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 smtClean="0"/>
          </a:p>
          <a:p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within</a:t>
            </a:r>
            <a:r>
              <a:rPr lang="de-DE" sz="2000" dirty="0" smtClean="0"/>
              <a:t> 4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</a:t>
            </a:r>
            <a:r>
              <a:rPr lang="de-DE" sz="2000" b="1" dirty="0" err="1" smtClean="0"/>
              <a:t>needs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investigation</a:t>
            </a:r>
            <a:endParaRPr lang="de-DE" sz="2000" b="1" dirty="0" smtClean="0"/>
          </a:p>
          <a:p>
            <a:endParaRPr lang="de-DE" dirty="0"/>
          </a:p>
        </p:txBody>
      </p:sp>
      <p:pic>
        <p:nvPicPr>
          <p:cNvPr id="3" name="Bild 2" descr="combi_all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b="12032"/>
          <a:stretch/>
        </p:blipFill>
        <p:spPr>
          <a:xfrm>
            <a:off x="762000" y="3048000"/>
            <a:ext cx="44682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combi_all0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530" r="1852" b="11529"/>
          <a:stretch/>
        </p:blipFill>
        <p:spPr>
          <a:xfrm>
            <a:off x="762000" y="2829548"/>
            <a:ext cx="4800600" cy="3266451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 smtClean="0">
                <a:solidFill>
                  <a:schemeClr val="bg2"/>
                </a:solidFill>
              </a:rPr>
              <a:t>COMPARISON ATRIUM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533400" y="1541230"/>
            <a:ext cx="5486400" cy="4114800"/>
          </a:xfrm>
        </p:spPr>
        <p:txBody>
          <a:bodyPr/>
          <a:lstStyle/>
          <a:p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/>
              <a:t>2D (&lt;</a:t>
            </a:r>
            <a:r>
              <a:rPr lang="de-DE" sz="2000" dirty="0" smtClean="0"/>
              <a:t>1 cm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height</a:t>
            </a:r>
            <a:r>
              <a:rPr lang="de-DE" sz="2000" dirty="0"/>
              <a:t> (</a:t>
            </a:r>
            <a:r>
              <a:rPr lang="de-DE" sz="2000" dirty="0" smtClean="0"/>
              <a:t>&lt;5mm)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smtClean="0"/>
              <a:t>all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uppierung 33"/>
          <p:cNvGrpSpPr/>
          <p:nvPr/>
        </p:nvGrpSpPr>
        <p:grpSpPr>
          <a:xfrm>
            <a:off x="6172200" y="1541230"/>
            <a:ext cx="2452142" cy="4554770"/>
            <a:chOff x="940706" y="1397643"/>
            <a:chExt cx="2743200" cy="5302669"/>
          </a:xfrm>
        </p:grpSpPr>
        <p:pic>
          <p:nvPicPr>
            <p:cNvPr id="23" name="Bild 22" descr="Screen Shot 2015-10-27 at 00.29.1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9" b="100000" l="9890" r="97527">
                          <a14:foregroundMark x1="82418" y1="74740" x2="82418" y2="747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0" t="17413" r="7575" b="4797"/>
            <a:stretch/>
          </p:blipFill>
          <p:spPr>
            <a:xfrm>
              <a:off x="1019798" y="4112291"/>
              <a:ext cx="1258513" cy="1231161"/>
            </a:xfrm>
            <a:prstGeom prst="rect">
              <a:avLst/>
            </a:prstGeom>
          </p:spPr>
        </p:pic>
        <p:pic>
          <p:nvPicPr>
            <p:cNvPr id="24" name="Bild 23" descr="Screen Shot 2015-10-27 at 00.29.28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207" l="9863" r="953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7" t="18562" r="28382" b="4389"/>
            <a:stretch/>
          </p:blipFill>
          <p:spPr>
            <a:xfrm>
              <a:off x="2363556" y="5442974"/>
              <a:ext cx="1240567" cy="1257338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940706" y="1397643"/>
              <a:ext cx="2743200" cy="2667000"/>
              <a:chOff x="477211" y="1771105"/>
              <a:chExt cx="2086628" cy="1894997"/>
            </a:xfrm>
          </p:grpSpPr>
          <p:pic>
            <p:nvPicPr>
              <p:cNvPr id="22" name="Bild 21" descr="summary139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31" t="9537" r="15550" b="10400"/>
              <a:stretch/>
            </p:blipFill>
            <p:spPr>
              <a:xfrm>
                <a:off x="477211" y="1771105"/>
                <a:ext cx="2086628" cy="1894997"/>
              </a:xfrm>
              <a:prstGeom prst="rect">
                <a:avLst/>
              </a:prstGeom>
            </p:spPr>
          </p:pic>
          <p:cxnSp>
            <p:nvCxnSpPr>
              <p:cNvPr id="26" name="Gerade Verbindung mit Pfeil 25"/>
              <p:cNvCxnSpPr/>
              <p:nvPr/>
            </p:nvCxnSpPr>
            <p:spPr bwMode="auto">
              <a:xfrm>
                <a:off x="801419" y="3395387"/>
                <a:ext cx="831273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sq" cmpd="sng" algn="ctr">
                <a:solidFill>
                  <a:srgbClr val="FFFFFF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feld 27"/>
              <p:cNvSpPr txBox="1"/>
              <p:nvPr/>
            </p:nvSpPr>
            <p:spPr>
              <a:xfrm>
                <a:off x="884978" y="3049421"/>
                <a:ext cx="1219199" cy="28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>
                    <a:solidFill>
                      <a:srgbClr val="FFFFFF"/>
                    </a:solidFill>
                  </a:rPr>
                  <a:t>1.5 m</a:t>
                </a:r>
                <a:endParaRPr lang="de-DE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" name="Bild 28" descr="Screen Shot 2015-10-27 at 00.29.40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32" b="96233" l="9917" r="925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8" t="28260" r="29828" b="7629"/>
            <a:stretch/>
          </p:blipFill>
          <p:spPr>
            <a:xfrm>
              <a:off x="2363556" y="4147089"/>
              <a:ext cx="1245290" cy="1176972"/>
            </a:xfrm>
            <a:prstGeom prst="rect">
              <a:avLst/>
            </a:prstGeom>
          </p:spPr>
        </p:pic>
        <p:pic>
          <p:nvPicPr>
            <p:cNvPr id="30" name="Bild 29" descr="Screen Shot 2015-10-27 at 00.29.48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2" b="97603" l="9863" r="93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4" t="22844" r="11034" b="8121"/>
            <a:stretch/>
          </p:blipFill>
          <p:spPr>
            <a:xfrm>
              <a:off x="1026827" y="5442974"/>
              <a:ext cx="1251485" cy="125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74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1600200"/>
          </a:xfrm>
        </p:spPr>
        <p:txBody>
          <a:bodyPr/>
          <a:lstStyle/>
          <a:p>
            <a:r>
              <a:rPr lang="de-DE" dirty="0" smtClean="0"/>
              <a:t>ODOMETRY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ild 7" descr="odomet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24000"/>
            <a:ext cx="5410200" cy="4057650"/>
          </a:xfrm>
          <a:prstGeom prst="rect">
            <a:avLst/>
          </a:prstGeom>
        </p:spPr>
      </p:pic>
      <p:pic>
        <p:nvPicPr>
          <p:cNvPr id="9" name="Bild 8" descr="Screen Shot 2015-10-22 at 14.26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41430" r="39216" b="33090"/>
          <a:stretch/>
        </p:blipFill>
        <p:spPr>
          <a:xfrm>
            <a:off x="685799" y="1524000"/>
            <a:ext cx="2189793" cy="17526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62400" y="3232428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810000" y="2743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3-4 cm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 rot="16200000">
            <a:off x="7124700" y="3009901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248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set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5800" y="3500497"/>
            <a:ext cx="22098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Parameters:</a:t>
            </a:r>
          </a:p>
          <a:p>
            <a:r>
              <a:rPr lang="de-DE" sz="1800" dirty="0" smtClean="0"/>
              <a:t>R=15cm</a:t>
            </a:r>
          </a:p>
          <a:p>
            <a:r>
              <a:rPr lang="de-DE" sz="1800" dirty="0" smtClean="0"/>
              <a:t>D=71cm</a:t>
            </a:r>
          </a:p>
          <a:p>
            <a:r>
              <a:rPr lang="de-DE" sz="1800" dirty="0" smtClean="0"/>
              <a:t>N=512x47 </a:t>
            </a:r>
            <a:r>
              <a:rPr lang="de-DE" sz="1800" dirty="0" err="1" smtClean="0"/>
              <a:t>counts</a:t>
            </a:r>
            <a:r>
              <a:rPr lang="de-DE" sz="1800" dirty="0" smtClean="0"/>
              <a:t>/</a:t>
            </a:r>
            <a:r>
              <a:rPr lang="de-DE" sz="1800" dirty="0" err="1" smtClean="0"/>
              <a:t>rev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(x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y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θ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Δ</a:t>
            </a:r>
            <a:r>
              <a:rPr lang="de-DE" sz="1800" baseline="-25000" dirty="0" err="1" smtClean="0"/>
              <a:t>left,k</a:t>
            </a:r>
            <a:r>
              <a:rPr lang="de-DE" sz="1800" dirty="0" smtClean="0"/>
              <a:t>, </a:t>
            </a:r>
            <a:r>
              <a:rPr lang="de-DE" sz="1800" dirty="0" err="1" smtClean="0"/>
              <a:t>Δ</a:t>
            </a:r>
            <a:r>
              <a:rPr lang="de-DE" sz="1800" baseline="-25000" dirty="0" err="1" smtClean="0"/>
              <a:t>right,k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k</a:t>
            </a:r>
            <a:r>
              <a:rPr lang="de-DE" sz="1800" dirty="0" smtClean="0"/>
              <a:t>=0,..)</a:t>
            </a:r>
            <a:endParaRPr lang="de-DE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7268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ACOUSTICS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Bild 8" descr="RIR_1_zoo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9" y="1828800"/>
            <a:ext cx="2300875" cy="1725656"/>
          </a:xfrm>
          <a:prstGeom prst="rect">
            <a:avLst/>
          </a:prstGeom>
        </p:spPr>
      </p:pic>
      <p:pic>
        <p:nvPicPr>
          <p:cNvPr id="11" name="Bild 10" descr="RIR_0_zo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300875" cy="1725656"/>
          </a:xfrm>
          <a:prstGeom prst="rect">
            <a:avLst/>
          </a:prstGeom>
        </p:spPr>
      </p:pic>
      <p:pic>
        <p:nvPicPr>
          <p:cNvPr id="12" name="Bild 11" descr="RIR_2_zo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75" y="1828800"/>
            <a:ext cx="2300875" cy="1725656"/>
          </a:xfrm>
          <a:prstGeom prst="rect">
            <a:avLst/>
          </a:prstGeom>
        </p:spPr>
      </p:pic>
      <p:pic>
        <p:nvPicPr>
          <p:cNvPr id="13" name="Bild 12" descr="RIR_2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89"/>
          <a:stretch/>
        </p:blipFill>
        <p:spPr>
          <a:xfrm>
            <a:off x="5969364" y="3716148"/>
            <a:ext cx="2298078" cy="1743307"/>
          </a:xfrm>
          <a:prstGeom prst="rect">
            <a:avLst/>
          </a:prstGeom>
        </p:spPr>
      </p:pic>
      <p:pic>
        <p:nvPicPr>
          <p:cNvPr id="14" name="Bild 13" descr="RIR_1_zoom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965"/>
          <a:stretch/>
        </p:blipFill>
        <p:spPr>
          <a:xfrm>
            <a:off x="3440230" y="3710316"/>
            <a:ext cx="2302768" cy="1749139"/>
          </a:xfrm>
          <a:prstGeom prst="rect">
            <a:avLst/>
          </a:prstGeom>
        </p:spPr>
      </p:pic>
      <p:pic>
        <p:nvPicPr>
          <p:cNvPr id="15" name="Bild 14" descr="RIR_0_zoom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95"/>
          <a:stretch/>
        </p:blipFill>
        <p:spPr>
          <a:xfrm>
            <a:off x="915748" y="3702424"/>
            <a:ext cx="2310027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2954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314510"/>
            <a:ext cx="2438400" cy="4343400"/>
          </a:xfrm>
          <a:prstGeom prst="rect">
            <a:avLst/>
          </a:prstGeom>
          <a:solidFill>
            <a:schemeClr val="accent3">
              <a:lumMod val="75000"/>
              <a:alpha val="26000"/>
            </a:schemeClr>
          </a:solidFill>
          <a:ln w="38100" cap="sq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AND OUTLOOK</a:t>
            </a:r>
            <a:endParaRPr lang="de-DE" dirty="0"/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1793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209800"/>
            <a:ext cx="226568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Visual </a:t>
            </a:r>
            <a:r>
              <a:rPr lang="de-DE" sz="2000" b="1" dirty="0" err="1"/>
              <a:t>localization</a:t>
            </a:r>
            <a:endParaRPr lang="de-DE" sz="2000" b="1" dirty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5474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bg2"/>
                </a:solidFill>
              </a:rPr>
              <a:t>Odometry</a:t>
            </a:r>
            <a:endParaRPr lang="de-DE" sz="2000" b="1" dirty="0" smtClean="0">
              <a:solidFill>
                <a:schemeClr val="bg2"/>
              </a:solidFill>
            </a:endParaRPr>
          </a:p>
          <a:p>
            <a:pPr algn="ctr"/>
            <a:r>
              <a:rPr lang="de-DE" sz="2000" dirty="0" err="1">
                <a:solidFill>
                  <a:schemeClr val="bg2"/>
                </a:solidFill>
              </a:rPr>
              <a:t>p</a:t>
            </a:r>
            <a:r>
              <a:rPr lang="de-DE" sz="2000" dirty="0" err="1" smtClean="0">
                <a:solidFill>
                  <a:schemeClr val="bg2"/>
                </a:solidFill>
              </a:rPr>
              <a:t>osition</a:t>
            </a:r>
            <a:r>
              <a:rPr lang="de-DE" sz="2000" dirty="0" smtClean="0">
                <a:solidFill>
                  <a:schemeClr val="bg2"/>
                </a:solidFill>
              </a:rPr>
              <a:t> </a:t>
            </a:r>
            <a:r>
              <a:rPr lang="de-DE" sz="2000" dirty="0" err="1" smtClean="0">
                <a:solidFill>
                  <a:schemeClr val="bg2"/>
                </a:solidFill>
              </a:rPr>
              <a:t>guess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4885194"/>
            <a:ext cx="228600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3197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bg2"/>
          </a:solidFill>
          <a:ln w="127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4" name="Bild 23" descr="Screen Shot 2015-10-28 at 23.00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FF001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4792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489718" cy="4524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590800" y="5791200"/>
            <a:ext cx="4495800" cy="400110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+ </a:t>
            </a:r>
            <a:r>
              <a:rPr lang="de-DE" sz="2000" b="1" dirty="0" err="1" smtClean="0"/>
              <a:t>Finalization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Instructions</a:t>
            </a:r>
            <a:r>
              <a:rPr lang="de-DE" sz="2000" b="1" dirty="0" smtClean="0"/>
              <a:t> online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95719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81000" y="4419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200" dirty="0"/>
              <a:t> </a:t>
            </a:r>
            <a:r>
              <a:rPr lang="de-DE" sz="2200" dirty="0" smtClean="0"/>
              <a:t>„The </a:t>
            </a:r>
            <a:r>
              <a:rPr lang="de-DE" sz="2200" dirty="0"/>
              <a:t>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imagery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very</a:t>
            </a:r>
            <a:r>
              <a:rPr lang="de-DE" sz="2200" dirty="0"/>
              <a:t> </a:t>
            </a:r>
            <a:r>
              <a:rPr lang="de-DE" sz="2200" dirty="0" err="1"/>
              <a:t>rich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an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.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 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beauty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starkness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 smtClean="0"/>
              <a:t>whatever</a:t>
            </a:r>
            <a:r>
              <a:rPr lang="de-DE" sz="2200" dirty="0" smtClean="0"/>
              <a:t>“ </a:t>
            </a:r>
            <a:r>
              <a:rPr lang="de-DE" sz="2200" baseline="30000" dirty="0" smtClean="0"/>
              <a:t>[</a:t>
            </a:r>
            <a:r>
              <a:rPr lang="de-DE" sz="2200" baseline="30000" dirty="0"/>
              <a:t>2</a:t>
            </a:r>
            <a:r>
              <a:rPr lang="de-DE" sz="2200" baseline="30000" dirty="0" smtClean="0"/>
              <a:t>]</a:t>
            </a:r>
          </a:p>
          <a:p>
            <a:pPr algn="ctr"/>
            <a:endParaRPr lang="de-DE" sz="2200" dirty="0" smtClean="0"/>
          </a:p>
          <a:p>
            <a:pPr algn="ctr"/>
            <a:r>
              <a:rPr lang="de-DE" sz="2200" b="1" dirty="0" smtClean="0"/>
              <a:t>Daniel </a:t>
            </a:r>
            <a:r>
              <a:rPr lang="de-DE" sz="2200" b="1" dirty="0" err="1" smtClean="0"/>
              <a:t>Kish</a:t>
            </a:r>
            <a:r>
              <a:rPr lang="de-DE" sz="2200" dirty="0" smtClean="0"/>
              <a:t>, </a:t>
            </a:r>
            <a:r>
              <a:rPr lang="de-DE" sz="2200" dirty="0" err="1" smtClean="0"/>
              <a:t>founder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i="1" dirty="0" smtClean="0"/>
              <a:t>World Access </a:t>
            </a:r>
            <a:r>
              <a:rPr lang="de-DE" sz="2200" i="1" dirty="0" err="1" smtClean="0"/>
              <a:t>for</a:t>
            </a:r>
            <a:r>
              <a:rPr lang="de-DE" sz="2200" i="1" dirty="0" smtClean="0"/>
              <a:t> </a:t>
            </a:r>
            <a:r>
              <a:rPr lang="de-DE" sz="2200" i="1" dirty="0" err="1" smtClean="0"/>
              <a:t>the</a:t>
            </a:r>
            <a:r>
              <a:rPr lang="de-DE" sz="2200" i="1" dirty="0" smtClean="0"/>
              <a:t> blind</a:t>
            </a:r>
            <a:endParaRPr lang="de-DE" sz="2200" baseline="30000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76400"/>
            <a:ext cx="3746500" cy="2662897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400800" y="4114800"/>
            <a:ext cx="42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aseline="30000" dirty="0" smtClean="0"/>
              <a:t>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6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1] </a:t>
            </a:r>
            <a:r>
              <a:rPr lang="de-DE" sz="2000" dirty="0">
                <a:cs typeface="Arial"/>
                <a:hlinkClick r:id="rId2"/>
              </a:rPr>
              <a:t>http://www.trailblazercoaching.com/2156/blind-batman</a:t>
            </a:r>
            <a:r>
              <a:rPr lang="de-DE" sz="2000" dirty="0" smtClean="0">
                <a:cs typeface="Arial"/>
                <a:hlinkClick r:id="rId2"/>
              </a:rPr>
              <a:t>/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2</a:t>
            </a:r>
            <a:r>
              <a:rPr lang="de-DE" sz="2000" dirty="0" smtClean="0">
                <a:cs typeface="Arial"/>
              </a:rPr>
              <a:t>] William Kremer: </a:t>
            </a:r>
            <a:r>
              <a:rPr lang="de-DE" sz="2000" i="1" dirty="0"/>
              <a:t>Human </a:t>
            </a:r>
            <a:r>
              <a:rPr lang="de-DE" sz="2000" i="1" dirty="0" err="1"/>
              <a:t>echolocation</a:t>
            </a:r>
            <a:r>
              <a:rPr lang="de-DE" sz="2000" i="1" dirty="0"/>
              <a:t>: </a:t>
            </a:r>
            <a:r>
              <a:rPr lang="de-DE" sz="2000" i="1" dirty="0" err="1"/>
              <a:t>Using</a:t>
            </a:r>
            <a:r>
              <a:rPr lang="de-DE" sz="2000" i="1" dirty="0"/>
              <a:t> </a:t>
            </a:r>
            <a:r>
              <a:rPr lang="de-DE" sz="2000" i="1" dirty="0" err="1"/>
              <a:t>tongue-clicks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navigate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world</a:t>
            </a:r>
            <a:r>
              <a:rPr lang="de-DE" sz="2000" dirty="0"/>
              <a:t>.</a:t>
            </a:r>
            <a:r>
              <a:rPr lang="de-DE" sz="2000" dirty="0" smtClean="0"/>
              <a:t> 12.09.2012. </a:t>
            </a:r>
            <a:r>
              <a:rPr lang="de-DE" sz="2000" dirty="0" smtClean="0">
                <a:cs typeface="Arial"/>
                <a:hlinkClick r:id="rId3"/>
              </a:rPr>
              <a:t>www.bbc.com/news/magazine-19524962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[3] </a:t>
            </a:r>
            <a:r>
              <a:rPr lang="de-DE" sz="2000" i="1" dirty="0" smtClean="0"/>
              <a:t>The </a:t>
            </a:r>
            <a:r>
              <a:rPr lang="de-DE" sz="2000" i="1" dirty="0" err="1"/>
              <a:t>boy</a:t>
            </a:r>
            <a:r>
              <a:rPr lang="de-DE" sz="2000" i="1" dirty="0"/>
              <a:t> </a:t>
            </a:r>
            <a:r>
              <a:rPr lang="de-DE" sz="2000" i="1" dirty="0" err="1"/>
              <a:t>who</a:t>
            </a:r>
            <a:r>
              <a:rPr lang="de-DE" sz="2000" i="1" dirty="0"/>
              <a:t> </a:t>
            </a:r>
            <a:r>
              <a:rPr lang="de-DE" sz="2000" i="1" dirty="0" err="1"/>
              <a:t>sees</a:t>
            </a:r>
            <a:r>
              <a:rPr lang="de-DE" sz="2000" i="1" dirty="0"/>
              <a:t> </a:t>
            </a:r>
            <a:r>
              <a:rPr lang="de-DE" sz="2000" i="1" dirty="0" err="1"/>
              <a:t>without</a:t>
            </a:r>
            <a:r>
              <a:rPr lang="de-DE" sz="2000" i="1" dirty="0"/>
              <a:t> </a:t>
            </a:r>
            <a:r>
              <a:rPr lang="de-DE" sz="2000" i="1" dirty="0" err="1" smtClean="0"/>
              <a:t>eyes</a:t>
            </a:r>
            <a:r>
              <a:rPr lang="de-DE" sz="2000" i="1" dirty="0" smtClean="0"/>
              <a:t>, </a:t>
            </a:r>
            <a:r>
              <a:rPr lang="de-DE" sz="2000" dirty="0" smtClean="0"/>
              <a:t>30.05.2012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://www.youtube.com/watch?v=</a:t>
            </a:r>
            <a:r>
              <a:rPr lang="de-DE" sz="2000" dirty="0" smtClean="0">
                <a:hlinkClick r:id="rId4"/>
              </a:rPr>
              <a:t>TeFRkAYb1uk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511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Bild 10" descr="Screen Shot 2015-10-22 at 14.26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r="39216" b="33090"/>
          <a:stretch/>
        </p:blipFill>
        <p:spPr>
          <a:xfrm>
            <a:off x="3581400" y="1828800"/>
            <a:ext cx="1956010" cy="3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49" name="Gruppierung 4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50" name="Pfeil nach links und oben 4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54" name="Gerade Verbindung mit Pfeil 53"/>
          <p:cNvCxnSpPr/>
          <p:nvPr/>
        </p:nvCxnSpPr>
        <p:spPr bwMode="auto">
          <a:xfrm>
            <a:off x="2667000" y="2514600"/>
            <a:ext cx="457200" cy="17526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921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22" name="Bild 21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3276600" y="3886200"/>
            <a:ext cx="457200" cy="452438"/>
          </a:xfrm>
          <a:prstGeom prst="rect">
            <a:avLst/>
          </a:prstGeom>
        </p:spPr>
      </p:pic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Pfeil nach rechts 11"/>
          <p:cNvSpPr/>
          <p:nvPr/>
        </p:nvSpPr>
        <p:spPr bwMode="auto">
          <a:xfrm rot="19192434">
            <a:off x="3442664" y="396085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3169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1" name="Gruppierung 30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2" name="Pfeil nach links und oben 31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2184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0" name="Bild 29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4330092" y="3139374"/>
            <a:ext cx="457200" cy="452438"/>
          </a:xfrm>
          <a:prstGeom prst="rect">
            <a:avLst/>
          </a:prstGeom>
        </p:spPr>
      </p:pic>
      <p:grpSp>
        <p:nvGrpSpPr>
          <p:cNvPr id="39" name="Gruppierung 3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40" name="Pfeil nach links und oben 3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7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Pfeil nach rechts 16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uppierung 32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4" name="Pfeil nach links und oben 33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16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7"/>
          <p:cNvCxnSpPr/>
          <p:nvPr/>
        </p:nvCxnSpPr>
        <p:spPr bwMode="auto">
          <a:xfrm flipV="1">
            <a:off x="5455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H="1" flipV="1">
            <a:off x="2544840" y="2515210"/>
            <a:ext cx="2667000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>
            <a:stCxn id="23" idx="6"/>
          </p:cNvCxnSpPr>
          <p:nvPr/>
        </p:nvCxnSpPr>
        <p:spPr bwMode="auto">
          <a:xfrm flipV="1">
            <a:off x="5638800" y="2819401"/>
            <a:ext cx="1447800" cy="287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Bild 28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5575908" y="2605976"/>
            <a:ext cx="457200" cy="452438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6" name="Gruppierung 35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7" name="Pfeil nach links und oben 36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524</Words>
  <Application>Microsoft Macintosh PowerPoint</Application>
  <PresentationFormat>Bildschirmpräsentation (4:3)</PresentationFormat>
  <Paragraphs>153</Paragraphs>
  <Slides>21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TM01069062</vt:lpstr>
      <vt:lpstr>EXPERIMENTAL SETUP OF SOUND EMITTING AND PROCESSING ROBOT FOR ACOUSTIC- BASED SLAM APPLICATIONS </vt:lpstr>
      <vt:lpstr>INTRODUCTION USING ECHOES FOR LOCALIZATION</vt:lpstr>
      <vt:lpstr>INTRODUCTION USING ECHOES FOR LOCALIZATION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PROJECT DESCRIPTION OVERVIEW</vt:lpstr>
      <vt:lpstr>PROJECT DESCRIPTION PHYSICAL SETUP</vt:lpstr>
      <vt:lpstr>PROJECT DESCRIPTION OVERVIEW</vt:lpstr>
      <vt:lpstr>VISUAL LOCALIZATION IMPLEMENTATION </vt:lpstr>
      <vt:lpstr>VISUAL LOCALIZATION EXPERIMENTAL RESULTS </vt:lpstr>
      <vt:lpstr>VISUAL LOCALIZATION COMPARISON ATRIUM</vt:lpstr>
      <vt:lpstr>ODOMETRY EXPERIMENTAL RESULTS</vt:lpstr>
      <vt:lpstr>ACOUSTICS EXPERIMENTAL RESULTS</vt:lpstr>
      <vt:lpstr>SUMMARY AND OUTLOOK</vt:lpstr>
      <vt:lpstr>REFERENCES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284</cp:revision>
  <dcterms:created xsi:type="dcterms:W3CDTF">1996-09-27T18:53:35Z</dcterms:created>
  <dcterms:modified xsi:type="dcterms:W3CDTF">2016-01-02T23:30:16Z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